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58" r:id="rId6"/>
    <p:sldId id="259" r:id="rId7"/>
    <p:sldId id="260" r:id="rId8"/>
    <p:sldId id="261" r:id="rId9"/>
    <p:sldId id="266" r:id="rId10"/>
    <p:sldId id="265" r:id="rId11"/>
    <p:sldId id="264" r:id="rId12"/>
    <p:sldId id="269" r:id="rId13"/>
    <p:sldId id="270" r:id="rId14"/>
    <p:sldId id="262" r:id="rId15"/>
    <p:sldId id="263" r:id="rId16"/>
    <p:sldId id="27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696200" cy="6494085"/>
          </a:xfrm>
          <a:prstGeom prst="rect">
            <a:avLst/>
          </a:prstGeom>
          <a:noFill/>
        </p:spPr>
        <p:txBody>
          <a:bodyPr wrap="square" rtlCol="0">
            <a:spAutoFit/>
          </a:bodyPr>
          <a:lstStyle/>
          <a:p>
            <a:r>
              <a:rPr lang="en-IN" sz="3200" dirty="0" smtClean="0">
                <a:solidFill>
                  <a:srgbClr val="C00000"/>
                </a:solidFill>
              </a:rPr>
              <a:t>   </a:t>
            </a:r>
          </a:p>
          <a:p>
            <a:r>
              <a:rPr lang="en-IN" sz="3200" dirty="0" smtClean="0">
                <a:solidFill>
                  <a:schemeClr val="accent2">
                    <a:lumMod val="75000"/>
                  </a:schemeClr>
                </a:solidFill>
              </a:rPr>
              <a:t>                            MAECO</a:t>
            </a:r>
          </a:p>
          <a:p>
            <a:r>
              <a:rPr lang="en-IN" sz="3200" dirty="0" smtClean="0">
                <a:solidFill>
                  <a:schemeClr val="accent2">
                    <a:lumMod val="75000"/>
                  </a:schemeClr>
                </a:solidFill>
              </a:rPr>
              <a:t>                          Semester –II</a:t>
            </a:r>
          </a:p>
          <a:p>
            <a:r>
              <a:rPr lang="en-IN" sz="3200" dirty="0" smtClean="0">
                <a:solidFill>
                  <a:schemeClr val="accent2">
                    <a:lumMod val="75000"/>
                  </a:schemeClr>
                </a:solidFill>
              </a:rPr>
              <a:t>                                CC6</a:t>
            </a:r>
          </a:p>
          <a:p>
            <a:endParaRPr lang="en-IN" sz="3200" dirty="0" smtClean="0">
              <a:solidFill>
                <a:srgbClr val="C00000"/>
              </a:solidFill>
            </a:endParaRPr>
          </a:p>
          <a:p>
            <a:r>
              <a:rPr lang="en-IN" sz="3200" dirty="0" smtClean="0">
                <a:solidFill>
                  <a:srgbClr val="C00000"/>
                </a:solidFill>
              </a:rPr>
              <a:t>      W. A . Lewis Model of Economic Growth</a:t>
            </a:r>
          </a:p>
          <a:p>
            <a:endParaRPr lang="en-IN" sz="3200" dirty="0" smtClean="0"/>
          </a:p>
          <a:p>
            <a:r>
              <a:rPr lang="en-IN" sz="3200" dirty="0" smtClean="0"/>
              <a:t>                                       By</a:t>
            </a:r>
          </a:p>
          <a:p>
            <a:r>
              <a:rPr lang="en-IN" sz="3200" dirty="0" smtClean="0"/>
              <a:t>                         </a:t>
            </a:r>
            <a:r>
              <a:rPr lang="en-IN" sz="3200" dirty="0" smtClean="0"/>
              <a:t>Dr</a:t>
            </a:r>
            <a:r>
              <a:rPr lang="en-IN" sz="3200" dirty="0" smtClean="0"/>
              <a:t>. Manoj Prabhakar</a:t>
            </a:r>
          </a:p>
          <a:p>
            <a:r>
              <a:rPr lang="en-IN" sz="3200" dirty="0" smtClean="0"/>
              <a:t>                           </a:t>
            </a:r>
            <a:r>
              <a:rPr lang="en-IN" sz="3200" dirty="0" smtClean="0"/>
              <a:t>Assistant </a:t>
            </a:r>
            <a:r>
              <a:rPr lang="en-IN" sz="3200" dirty="0" smtClean="0"/>
              <a:t>Professor</a:t>
            </a:r>
          </a:p>
          <a:p>
            <a:r>
              <a:rPr lang="en-IN" sz="3200" dirty="0" smtClean="0"/>
              <a:t>                         </a:t>
            </a:r>
            <a:r>
              <a:rPr lang="en-IN" sz="3200" dirty="0" smtClean="0"/>
              <a:t> </a:t>
            </a:r>
            <a:r>
              <a:rPr lang="en-IN" sz="3200" dirty="0" smtClean="0"/>
              <a:t>Department of Economics</a:t>
            </a:r>
          </a:p>
          <a:p>
            <a:r>
              <a:rPr lang="en-IN" sz="3200" dirty="0" smtClean="0"/>
              <a:t>                           </a:t>
            </a:r>
            <a:r>
              <a:rPr lang="en-IN" sz="3200" dirty="0" smtClean="0"/>
              <a:t> </a:t>
            </a:r>
            <a:r>
              <a:rPr lang="en-IN" sz="3200" dirty="0" smtClean="0"/>
              <a:t>Patna University, </a:t>
            </a:r>
            <a:r>
              <a:rPr lang="en-IN" sz="3200" dirty="0" smtClean="0"/>
              <a:t>Patna</a:t>
            </a:r>
          </a:p>
          <a:p>
            <a:r>
              <a:rPr lang="en-IN" sz="3200" dirty="0" smtClean="0"/>
              <a:t> </a:t>
            </a:r>
            <a:r>
              <a:rPr lang="en-IN" sz="3200" dirty="0" smtClean="0"/>
              <a:t>               email: mprabhakar1980@gmail.com</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143000"/>
            <a:ext cx="7467600" cy="4832092"/>
          </a:xfrm>
          <a:prstGeom prst="rect">
            <a:avLst/>
          </a:prstGeom>
          <a:noFill/>
        </p:spPr>
        <p:txBody>
          <a:bodyPr wrap="square" rtlCol="0">
            <a:spAutoFit/>
          </a:bodyPr>
          <a:lstStyle/>
          <a:p>
            <a:pPr>
              <a:buFont typeface="Arial" charset="0"/>
              <a:buChar char="•"/>
            </a:pPr>
            <a:endParaRPr lang="en-US" sz="2800" dirty="0" smtClean="0"/>
          </a:p>
          <a:p>
            <a:pPr>
              <a:buFont typeface="Arial" charset="0"/>
              <a:buChar char="•"/>
            </a:pPr>
            <a:r>
              <a:rPr lang="en-IN" sz="2800" dirty="0" smtClean="0"/>
              <a:t>Thus the labour supply curve becomes positively sloped as modern sector wages and employment continue to grow.</a:t>
            </a:r>
          </a:p>
          <a:p>
            <a:pPr>
              <a:buFont typeface="Arial" charset="0"/>
              <a:buChar char="•"/>
            </a:pPr>
            <a:r>
              <a:rPr lang="en-IN" sz="2800" dirty="0" smtClean="0"/>
              <a:t>The structural transfomation of the economy will have taken place, with the balance of economic activity shifting from traditional rural agriculture to modern urban industry.</a:t>
            </a:r>
          </a:p>
          <a:p>
            <a:pPr>
              <a:buFont typeface="Arial" charset="0"/>
              <a:buChar char="•"/>
            </a:pPr>
            <a:r>
              <a:rPr lang="en-IN" sz="2800" dirty="0" smtClean="0"/>
              <a:t>The development model can be explained with the help of a figure as:</a:t>
            </a:r>
          </a:p>
          <a:p>
            <a:r>
              <a:rPr lang="en-IN" sz="2800" dirty="0" smtClean="0"/>
              <a:t>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848600" cy="5632311"/>
          </a:xfrm>
          <a:prstGeom prst="rect">
            <a:avLst/>
          </a:prstGeom>
          <a:noFill/>
        </p:spPr>
        <p:txBody>
          <a:bodyPr wrap="square" rtlCol="0">
            <a:spAutoFit/>
          </a:bodyPr>
          <a:lstStyle/>
          <a:p>
            <a:pPr>
              <a:buFont typeface="Arial" charset="0"/>
              <a:buChar char="•"/>
            </a:pPr>
            <a:endParaRPr lang="en-IN" dirty="0" smtClean="0"/>
          </a:p>
          <a:p>
            <a:r>
              <a:rPr lang="en-IN" dirty="0" smtClean="0"/>
              <a:t>                         M</a:t>
            </a:r>
            <a:r>
              <a:rPr lang="en-IN" sz="1600" dirty="0" smtClean="0"/>
              <a:t>4</a:t>
            </a:r>
            <a:endParaRPr lang="en-IN" dirty="0" smtClean="0"/>
          </a:p>
          <a:p>
            <a:pPr>
              <a:buFont typeface="Arial" charset="0"/>
              <a:buChar char="•"/>
            </a:pPr>
            <a:endParaRPr lang="en-IN" dirty="0" smtClean="0"/>
          </a:p>
          <a:p>
            <a:r>
              <a:rPr lang="en-IN" dirty="0" smtClean="0"/>
              <a:t>                          M</a:t>
            </a:r>
            <a:r>
              <a:rPr lang="en-IN" sz="1200" dirty="0" smtClean="0"/>
              <a:t>3</a:t>
            </a:r>
          </a:p>
          <a:p>
            <a:endParaRPr lang="en-IN" dirty="0" smtClean="0"/>
          </a:p>
          <a:p>
            <a:r>
              <a:rPr lang="en-IN" dirty="0" smtClean="0"/>
              <a:t>                          M</a:t>
            </a:r>
            <a:r>
              <a:rPr lang="en-IN" sz="1600" dirty="0" smtClean="0"/>
              <a:t>2</a:t>
            </a:r>
            <a:endParaRPr lang="en-IN" dirty="0" smtClean="0"/>
          </a:p>
          <a:p>
            <a:r>
              <a:rPr lang="en-IN" dirty="0" smtClean="0"/>
              <a:t>                          M</a:t>
            </a:r>
            <a:r>
              <a:rPr lang="en-IN" sz="1400" dirty="0" smtClean="0"/>
              <a:t>1</a:t>
            </a:r>
          </a:p>
          <a:p>
            <a:r>
              <a:rPr lang="en-IN" dirty="0" smtClean="0"/>
              <a:t>  Wage &amp;</a:t>
            </a:r>
          </a:p>
          <a:p>
            <a:r>
              <a:rPr lang="en-IN" dirty="0" smtClean="0"/>
              <a:t>Marginal Product</a:t>
            </a:r>
          </a:p>
          <a:p>
            <a:r>
              <a:rPr lang="en-IN" dirty="0" smtClean="0"/>
              <a:t>                                                                </a:t>
            </a:r>
          </a:p>
          <a:p>
            <a:r>
              <a:rPr lang="en-IN" dirty="0" smtClean="0"/>
              <a:t>                          W                                      R</a:t>
            </a:r>
            <a:r>
              <a:rPr lang="en-IN" sz="1600" dirty="0" smtClean="0"/>
              <a:t>1</a:t>
            </a:r>
            <a:r>
              <a:rPr lang="en-IN" dirty="0" smtClean="0"/>
              <a:t>     R</a:t>
            </a:r>
            <a:r>
              <a:rPr lang="en-IN" sz="1600" dirty="0" smtClean="0"/>
              <a:t>2     </a:t>
            </a:r>
            <a:r>
              <a:rPr lang="en-IN" dirty="0" smtClean="0"/>
              <a:t>R</a:t>
            </a:r>
            <a:r>
              <a:rPr lang="en-IN" sz="1600" dirty="0" smtClean="0"/>
              <a:t>3</a:t>
            </a:r>
            <a:r>
              <a:rPr lang="en-IN" dirty="0" smtClean="0"/>
              <a:t>       R</a:t>
            </a:r>
            <a:r>
              <a:rPr lang="en-IN" sz="1600" dirty="0" smtClean="0"/>
              <a:t>4                                 W</a:t>
            </a:r>
            <a:endParaRPr lang="en-IN" dirty="0" smtClean="0"/>
          </a:p>
          <a:p>
            <a:pPr>
              <a:buFont typeface="Arial" charset="0"/>
              <a:buChar char="•"/>
            </a:pPr>
            <a:endParaRPr lang="en-IN" dirty="0" smtClean="0"/>
          </a:p>
          <a:p>
            <a:pPr>
              <a:buFont typeface="Arial" charset="0"/>
              <a:buChar char="•"/>
            </a:pPr>
            <a:r>
              <a:rPr lang="en-IN" dirty="0" smtClean="0"/>
              <a:t>                          S                                                                                                      S</a:t>
            </a:r>
          </a:p>
          <a:p>
            <a:pPr>
              <a:buFont typeface="Arial" charset="0"/>
              <a:buChar char="•"/>
            </a:pPr>
            <a:endParaRPr lang="en-IN" dirty="0" smtClean="0"/>
          </a:p>
          <a:p>
            <a:pPr>
              <a:buFont typeface="Arial" charset="0"/>
              <a:buChar char="•"/>
            </a:pPr>
            <a:endParaRPr lang="en-IN" dirty="0" smtClean="0"/>
          </a:p>
          <a:p>
            <a:pPr>
              <a:buFont typeface="Arial" charset="0"/>
              <a:buChar char="•"/>
            </a:pPr>
            <a:endParaRPr lang="en-IN" dirty="0" smtClean="0"/>
          </a:p>
          <a:p>
            <a:r>
              <a:rPr lang="en-IN" dirty="0" smtClean="0"/>
              <a:t>                               O                                     N</a:t>
            </a:r>
            <a:r>
              <a:rPr lang="en-IN" sz="1600" dirty="0" smtClean="0"/>
              <a:t>1 </a:t>
            </a:r>
            <a:r>
              <a:rPr lang="en-IN" dirty="0" smtClean="0"/>
              <a:t>     N</a:t>
            </a:r>
            <a:r>
              <a:rPr lang="en-IN" sz="1600" dirty="0" smtClean="0"/>
              <a:t>2 </a:t>
            </a:r>
            <a:r>
              <a:rPr lang="en-IN" dirty="0" smtClean="0"/>
              <a:t>   N</a:t>
            </a:r>
            <a:r>
              <a:rPr lang="en-IN" sz="1600" dirty="0" smtClean="0"/>
              <a:t>3</a:t>
            </a:r>
            <a:r>
              <a:rPr lang="en-IN" dirty="0" smtClean="0"/>
              <a:t>     N</a:t>
            </a:r>
            <a:r>
              <a:rPr lang="en-IN" sz="1200" dirty="0" smtClean="0"/>
              <a:t>4                                      </a:t>
            </a:r>
            <a:r>
              <a:rPr lang="en-IN" dirty="0" smtClean="0"/>
              <a:t> X</a:t>
            </a:r>
          </a:p>
          <a:p>
            <a:r>
              <a:rPr lang="en-IN" dirty="0" smtClean="0"/>
              <a:t>                                                                        Quantity of Labour</a:t>
            </a:r>
          </a:p>
          <a:p>
            <a:pPr>
              <a:buFont typeface="Arial" charset="0"/>
              <a:buChar char="•"/>
            </a:pPr>
            <a:endParaRPr lang="en-IN" dirty="0" smtClean="0"/>
          </a:p>
          <a:p>
            <a:endParaRPr lang="en-US" dirty="0"/>
          </a:p>
        </p:txBody>
      </p:sp>
      <p:cxnSp>
        <p:nvCxnSpPr>
          <p:cNvPr id="5" name="Straight Connector 4"/>
          <p:cNvCxnSpPr/>
          <p:nvPr/>
        </p:nvCxnSpPr>
        <p:spPr>
          <a:xfrm rot="5400000">
            <a:off x="267494" y="3466306"/>
            <a:ext cx="434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38400" y="5638800"/>
            <a:ext cx="510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543300" y="46101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5" idx="2"/>
          </p:cNvCxnSpPr>
          <p:nvPr/>
        </p:nvCxnSpPr>
        <p:spPr>
          <a:xfrm rot="5400000">
            <a:off x="3980656" y="4591050"/>
            <a:ext cx="22486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0" idx="2"/>
          </p:cNvCxnSpPr>
          <p:nvPr/>
        </p:nvCxnSpPr>
        <p:spPr>
          <a:xfrm rot="5400000">
            <a:off x="4266409" y="4343401"/>
            <a:ext cx="2591592" cy="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8" idx="2"/>
          </p:cNvCxnSpPr>
          <p:nvPr/>
        </p:nvCxnSpPr>
        <p:spPr>
          <a:xfrm rot="5400000">
            <a:off x="4755769" y="4375684"/>
            <a:ext cx="2679548" cy="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438400" y="4114800"/>
            <a:ext cx="5105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Arc 23"/>
          <p:cNvSpPr/>
          <p:nvPr/>
        </p:nvSpPr>
        <p:spPr>
          <a:xfrm>
            <a:off x="228600" y="3048000"/>
            <a:ext cx="4343400" cy="1066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a:off x="-304800" y="2667000"/>
            <a:ext cx="5410200" cy="16002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a:off x="-1219200" y="1600200"/>
            <a:ext cx="7315200" cy="2895600"/>
          </a:xfrm>
          <a:prstGeom prst="arc">
            <a:avLst>
              <a:gd name="adj1" fmla="val 16200000"/>
              <a:gd name="adj2" fmla="val 215889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685800" y="2133600"/>
            <a:ext cx="6248400" cy="1828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7" name="Straight Connector 46"/>
          <p:cNvCxnSpPr/>
          <p:nvPr/>
        </p:nvCxnSpPr>
        <p:spPr>
          <a:xfrm>
            <a:off x="2438400" y="4572000"/>
            <a:ext cx="5181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229600" cy="6555641"/>
          </a:xfrm>
          <a:prstGeom prst="rect">
            <a:avLst/>
          </a:prstGeom>
          <a:noFill/>
        </p:spPr>
        <p:txBody>
          <a:bodyPr wrap="square" rtlCol="0">
            <a:spAutoFit/>
          </a:bodyPr>
          <a:lstStyle/>
          <a:p>
            <a:pPr>
              <a:buFont typeface="Arial" charset="0"/>
              <a:buChar char="•"/>
            </a:pPr>
            <a:r>
              <a:rPr lang="en-IN" sz="2800" dirty="0" smtClean="0"/>
              <a:t>In the figure ,the quantity of labour employed measured on horizontal axis and the wage and marginal product on the vertical axis. OW represents the capitalist wage and OS represent average subsistence wage in the subsistence sector. At OW wage in the capitalist sector, the supply of labour is unlimited  as shown by the horizontal supply curve of labour WW.</a:t>
            </a:r>
          </a:p>
          <a:p>
            <a:pPr>
              <a:buFont typeface="Arial" charset="0"/>
              <a:buChar char="•"/>
            </a:pPr>
            <a:r>
              <a:rPr lang="en-IN" sz="2800" dirty="0" smtClean="0"/>
              <a:t>In the starting phase, when ON</a:t>
            </a:r>
            <a:r>
              <a:rPr lang="en-IN" sz="2000" dirty="0" smtClean="0"/>
              <a:t>1</a:t>
            </a:r>
            <a:r>
              <a:rPr lang="en-IN" sz="2800" dirty="0" smtClean="0"/>
              <a:t>, labour is employed in the capitalist sector M</a:t>
            </a:r>
            <a:r>
              <a:rPr lang="en-IN" sz="2000" dirty="0" smtClean="0"/>
              <a:t>1</a:t>
            </a:r>
            <a:r>
              <a:rPr lang="en-IN" sz="2800" dirty="0" smtClean="0"/>
              <a:t>R</a:t>
            </a:r>
            <a:r>
              <a:rPr lang="en-IN" sz="2000" dirty="0" smtClean="0"/>
              <a:t>1</a:t>
            </a:r>
            <a:r>
              <a:rPr lang="en-IN" sz="2800" dirty="0" smtClean="0"/>
              <a:t> is the marginal productivity curve and the total output of this sector is OM</a:t>
            </a:r>
            <a:r>
              <a:rPr lang="en-IN" sz="2000" dirty="0" smtClean="0"/>
              <a:t>1</a:t>
            </a:r>
            <a:r>
              <a:rPr lang="en-IN" sz="2800" dirty="0" smtClean="0"/>
              <a:t>R</a:t>
            </a:r>
            <a:r>
              <a:rPr lang="en-IN" sz="2000" dirty="0" smtClean="0"/>
              <a:t>1</a:t>
            </a:r>
            <a:r>
              <a:rPr lang="en-IN" sz="2800" dirty="0" smtClean="0"/>
              <a:t>N</a:t>
            </a:r>
            <a:r>
              <a:rPr lang="en-IN" sz="2000" dirty="0" smtClean="0"/>
              <a:t>1</a:t>
            </a:r>
            <a:r>
              <a:rPr lang="en-IN" sz="2800" dirty="0" smtClean="0"/>
              <a:t>. Out of this, the area OWR</a:t>
            </a:r>
            <a:r>
              <a:rPr lang="en-IN" sz="2000" dirty="0" smtClean="0"/>
              <a:t>1</a:t>
            </a:r>
            <a:r>
              <a:rPr lang="en-IN" sz="2800" dirty="0" smtClean="0"/>
              <a:t>N</a:t>
            </a:r>
            <a:r>
              <a:rPr lang="en-IN" sz="2000" dirty="0" smtClean="0"/>
              <a:t>1</a:t>
            </a:r>
            <a:r>
              <a:rPr lang="en-IN" sz="2800" dirty="0" smtClean="0"/>
              <a:t> is paid as wage to the workers. The remaining area WR</a:t>
            </a:r>
            <a:r>
              <a:rPr lang="en-IN" sz="2000" dirty="0" smtClean="0"/>
              <a:t>1</a:t>
            </a:r>
            <a:r>
              <a:rPr lang="en-IN" sz="2800" dirty="0" smtClean="0"/>
              <a:t>M</a:t>
            </a:r>
            <a:r>
              <a:rPr lang="en-IN" sz="2000" dirty="0" smtClean="0"/>
              <a:t>1</a:t>
            </a:r>
            <a:r>
              <a:rPr lang="en-IN" sz="2800" dirty="0" smtClean="0"/>
              <a:t> shows surplus output. This is capitalist surplus or total profit earned by the capitalist sector.</a:t>
            </a:r>
          </a:p>
          <a:p>
            <a:r>
              <a:rPr lang="en-IN" sz="2800"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219200"/>
            <a:ext cx="7772400" cy="5262979"/>
          </a:xfrm>
          <a:prstGeom prst="rect">
            <a:avLst/>
          </a:prstGeom>
          <a:noFill/>
        </p:spPr>
        <p:txBody>
          <a:bodyPr wrap="square" rtlCol="0">
            <a:spAutoFit/>
          </a:bodyPr>
          <a:lstStyle/>
          <a:p>
            <a:pPr>
              <a:buFont typeface="Arial" charset="0"/>
              <a:buChar char="•"/>
            </a:pPr>
            <a:r>
              <a:rPr lang="en-IN" sz="2800" dirty="0" smtClean="0"/>
              <a:t>When this surplus is reinvested, the marginal productivity curve shifts upward to M</a:t>
            </a:r>
            <a:r>
              <a:rPr lang="en-IN" sz="2000" dirty="0" smtClean="0"/>
              <a:t>2</a:t>
            </a:r>
            <a:r>
              <a:rPr lang="en-IN" sz="2800" dirty="0" smtClean="0"/>
              <a:t>R</a:t>
            </a:r>
            <a:r>
              <a:rPr lang="en-IN" sz="2000" dirty="0" smtClean="0"/>
              <a:t>2</a:t>
            </a:r>
          </a:p>
          <a:p>
            <a:pPr>
              <a:buFont typeface="Arial" charset="0"/>
              <a:buChar char="•"/>
            </a:pPr>
            <a:r>
              <a:rPr lang="en-IN" sz="2800" dirty="0" smtClean="0"/>
              <a:t> The capitalist surplus and employment are now larger than before being WM</a:t>
            </a:r>
            <a:r>
              <a:rPr lang="en-IN" sz="2000" dirty="0" smtClean="0"/>
              <a:t>2</a:t>
            </a:r>
            <a:r>
              <a:rPr lang="en-IN" sz="2800" dirty="0" smtClean="0"/>
              <a:t>R</a:t>
            </a:r>
            <a:r>
              <a:rPr lang="en-IN" sz="2000" dirty="0" smtClean="0"/>
              <a:t>2</a:t>
            </a:r>
            <a:r>
              <a:rPr lang="en-IN" sz="2800" dirty="0" smtClean="0"/>
              <a:t> and ON</a:t>
            </a:r>
            <a:r>
              <a:rPr lang="en-IN" sz="2000" dirty="0" smtClean="0"/>
              <a:t>2</a:t>
            </a:r>
            <a:r>
              <a:rPr lang="en-IN" sz="2800" dirty="0" smtClean="0"/>
              <a:t> respectively. The marginal productivity curve rise due to reinvestment and the level of employment to M</a:t>
            </a:r>
            <a:r>
              <a:rPr lang="en-IN" sz="2000" dirty="0" smtClean="0"/>
              <a:t>3</a:t>
            </a:r>
            <a:r>
              <a:rPr lang="en-IN" sz="2800" dirty="0" smtClean="0"/>
              <a:t>R</a:t>
            </a:r>
            <a:r>
              <a:rPr lang="en-IN" sz="2000" dirty="0" smtClean="0"/>
              <a:t>3</a:t>
            </a:r>
            <a:r>
              <a:rPr lang="en-IN" sz="2800" dirty="0" smtClean="0"/>
              <a:t> and ON</a:t>
            </a:r>
            <a:r>
              <a:rPr lang="en-IN" sz="2000" dirty="0" smtClean="0"/>
              <a:t>3</a:t>
            </a:r>
            <a:r>
              <a:rPr lang="en-IN" sz="2800" dirty="0" smtClean="0"/>
              <a:t> and so on,till the entire surplus labour is absorbed in the capitalist sector. </a:t>
            </a:r>
          </a:p>
          <a:p>
            <a:pPr>
              <a:buFont typeface="Arial" charset="0"/>
              <a:buChar char="•"/>
            </a:pPr>
            <a:r>
              <a:rPr lang="en-IN" sz="2800" dirty="0" smtClean="0"/>
              <a:t>After this, the slope of the supply curve WW will be from left to right upwards like an ordinary supply curve. Wages and employment will continue to rise with development.</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228600"/>
            <a:ext cx="7620000" cy="6555641"/>
          </a:xfrm>
          <a:prstGeom prst="rect">
            <a:avLst/>
          </a:prstGeom>
          <a:noFill/>
        </p:spPr>
        <p:txBody>
          <a:bodyPr wrap="square" rtlCol="0">
            <a:spAutoFit/>
          </a:bodyPr>
          <a:lstStyle/>
          <a:p>
            <a:r>
              <a:rPr lang="en-IN" sz="2800" dirty="0" smtClean="0">
                <a:solidFill>
                  <a:schemeClr val="accent2"/>
                </a:solidFill>
              </a:rPr>
              <a:t>Criticism of the Lewis Model:</a:t>
            </a:r>
          </a:p>
          <a:p>
            <a:pPr>
              <a:buFont typeface="Arial" charset="0"/>
              <a:buChar char="•"/>
            </a:pPr>
            <a:r>
              <a:rPr lang="en-IN" sz="2800" dirty="0" smtClean="0"/>
              <a:t>Although the Lewis two sector development model is simple and roughly reflects the historical experience of economic growth in the West, some of its key assumptions do not fit the institutional and economic realities of most contemporary developing countries.</a:t>
            </a:r>
          </a:p>
          <a:p>
            <a:pPr>
              <a:buFont typeface="Arial" charset="0"/>
              <a:buChar char="•"/>
            </a:pPr>
            <a:r>
              <a:rPr lang="en-IN" sz="2800" dirty="0" smtClean="0"/>
              <a:t> The model implicitly assumes that the rate of labour transfer and employment creation in the capitalist sector is proportional to the rate of capitalist sector capital accumulation. The faster the rate of capital accumulation, the higher the growth of the modern sector  and the faster the rate of new job creation.</a:t>
            </a:r>
          </a:p>
          <a:p>
            <a:pPr>
              <a:buFont typeface="Arial" charset="0"/>
              <a:buChar char="•"/>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685800"/>
            <a:ext cx="7772400" cy="6555641"/>
          </a:xfrm>
          <a:prstGeom prst="rect">
            <a:avLst/>
          </a:prstGeom>
          <a:noFill/>
        </p:spPr>
        <p:txBody>
          <a:bodyPr wrap="square" rtlCol="0">
            <a:spAutoFit/>
          </a:bodyPr>
          <a:lstStyle/>
          <a:p>
            <a:pPr>
              <a:buFont typeface="Arial" charset="0"/>
              <a:buChar char="•"/>
            </a:pPr>
            <a:r>
              <a:rPr lang="en-IN" sz="2800" dirty="0" smtClean="0"/>
              <a:t>But what if capitalist profits are reinvested in more sophisticated labour saving capital equipment rather than just duplicating the existing capital, as is implicicitly assumed in the Lewis model?</a:t>
            </a:r>
          </a:p>
          <a:p>
            <a:pPr>
              <a:buFont typeface="Arial" charset="0"/>
              <a:buChar char="•"/>
            </a:pPr>
            <a:r>
              <a:rPr lang="en-IN" sz="2800" dirty="0" smtClean="0"/>
              <a:t> An  assumtion of the model is  capitalist profits are in fact reinvested in the local economy  and not sent abroad as a form of ‘capital flight’ but if it happens then situation will be different.</a:t>
            </a:r>
          </a:p>
          <a:p>
            <a:pPr>
              <a:buFont typeface="Arial" charset="0"/>
              <a:buChar char="•"/>
            </a:pPr>
            <a:r>
              <a:rPr lang="en-IN" sz="2800" dirty="0" smtClean="0"/>
              <a:t> When we take into account the labour saving bias of modern technological transfer, the existence of substantial capital flight, the widespread nonexistence of rural surplus labour, the growing prevelence of urban surplus labour and the tendency for modern sector wages to rise rapidly </a:t>
            </a:r>
          </a:p>
          <a:p>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8001000" cy="3539430"/>
          </a:xfrm>
          <a:prstGeom prst="rect">
            <a:avLst/>
          </a:prstGeom>
          <a:noFill/>
        </p:spPr>
        <p:txBody>
          <a:bodyPr wrap="square" rtlCol="0">
            <a:spAutoFit/>
          </a:bodyPr>
          <a:lstStyle/>
          <a:p>
            <a:r>
              <a:rPr lang="en-IN" sz="2800" dirty="0" smtClean="0"/>
              <a:t>even where substantial open unemployment exists.</a:t>
            </a:r>
          </a:p>
          <a:p>
            <a:pPr>
              <a:buFont typeface="Arial" charset="0"/>
              <a:buChar char="•"/>
            </a:pPr>
            <a:r>
              <a:rPr lang="en-IN" sz="2800" dirty="0" smtClean="0"/>
              <a:t>We must acknowledge that the Lewis two sector model- though valuable as an early portrayal of the development process of sectoral interaction and structural change –requires considerable modification in assumptions and analysis to fit the reality of contemporary developing nations.</a:t>
            </a:r>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219200"/>
            <a:ext cx="7620000" cy="5262979"/>
          </a:xfrm>
          <a:prstGeom prst="rect">
            <a:avLst/>
          </a:prstGeom>
          <a:noFill/>
        </p:spPr>
        <p:txBody>
          <a:bodyPr wrap="square" rtlCol="0">
            <a:spAutoFit/>
          </a:bodyPr>
          <a:lstStyle/>
          <a:p>
            <a:r>
              <a:rPr lang="en-IN" sz="2800" dirty="0" smtClean="0">
                <a:solidFill>
                  <a:schemeClr val="accent2">
                    <a:lumMod val="75000"/>
                  </a:schemeClr>
                </a:solidFill>
              </a:rPr>
              <a:t>Suggested Readings:</a:t>
            </a:r>
          </a:p>
          <a:p>
            <a:pPr>
              <a:buFont typeface="Arial" charset="0"/>
              <a:buChar char="•"/>
            </a:pPr>
            <a:r>
              <a:rPr lang="en-IN" sz="2800" dirty="0" smtClean="0"/>
              <a:t>Todaro, Michael P and Smith ,Stephen C. (2012): Economic Development, Pearson Education, Delhi</a:t>
            </a:r>
          </a:p>
          <a:p>
            <a:pPr>
              <a:buFont typeface="Arial" charset="0"/>
              <a:buChar char="•"/>
            </a:pPr>
            <a:r>
              <a:rPr lang="en-IN" sz="2800" dirty="0" smtClean="0"/>
              <a:t>Taneja, M.L and Mayer, R.M.(2013): Economics of Development &amp; Planning, Vishal Publishing Co. Jalandhar</a:t>
            </a:r>
          </a:p>
          <a:p>
            <a:pPr>
              <a:buFont typeface="Arial" charset="0"/>
              <a:buChar char="•"/>
            </a:pPr>
            <a:r>
              <a:rPr lang="en-IN" sz="2800" dirty="0" smtClean="0"/>
              <a:t>Singh, S.P (2007): Arthik Vikas aur Niyojan, S.Chand, New Delhi</a:t>
            </a:r>
          </a:p>
          <a:p>
            <a:pPr>
              <a:buFont typeface="Arial" charset="0"/>
              <a:buChar char="•"/>
            </a:pPr>
            <a:r>
              <a:rPr lang="en-IN" sz="2800" dirty="0" smtClean="0"/>
              <a:t>Mishra,S.K. and Puri, V.K.(2012): Economics of Development and Planning, Himalya Publishing House, New Delhi.</a:t>
            </a:r>
          </a:p>
          <a:p>
            <a:r>
              <a:rPr lang="en-IN" sz="2800" dirty="0" smtClean="0"/>
              <a:t>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371600"/>
            <a:ext cx="7543800" cy="2308324"/>
          </a:xfrm>
          <a:prstGeom prst="rect">
            <a:avLst/>
          </a:prstGeom>
          <a:noFill/>
        </p:spPr>
        <p:txBody>
          <a:bodyPr wrap="square" rtlCol="0">
            <a:spAutoFit/>
          </a:bodyPr>
          <a:lstStyle/>
          <a:p>
            <a:endParaRPr lang="en-IN" sz="7200" dirty="0" smtClean="0"/>
          </a:p>
          <a:p>
            <a:r>
              <a:rPr lang="en-IN" sz="7200" dirty="0" smtClean="0"/>
              <a:t>        </a:t>
            </a:r>
            <a:r>
              <a:rPr lang="en-IN" sz="7200" dirty="0" smtClean="0">
                <a:solidFill>
                  <a:schemeClr val="accent2">
                    <a:lumMod val="75000"/>
                  </a:schemeClr>
                </a:solidFill>
              </a:rPr>
              <a:t>Thank You</a:t>
            </a:r>
            <a:endParaRPr lang="en-US" sz="72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14400"/>
            <a:ext cx="7924800" cy="4832092"/>
          </a:xfrm>
          <a:prstGeom prst="rect">
            <a:avLst/>
          </a:prstGeom>
          <a:noFill/>
        </p:spPr>
        <p:txBody>
          <a:bodyPr wrap="square" rtlCol="0">
            <a:spAutoFit/>
          </a:bodyPr>
          <a:lstStyle/>
          <a:p>
            <a:pPr>
              <a:buFont typeface="Arial" charset="0"/>
              <a:buChar char="•"/>
            </a:pPr>
            <a:r>
              <a:rPr lang="en-IN" sz="2800" dirty="0" smtClean="0"/>
              <a:t>The early theorectical model of development that focussed on the structural transformation of a primarily subsistence economy was that formulated by Nobel laureate </a:t>
            </a:r>
            <a:r>
              <a:rPr lang="en-IN" sz="2800" dirty="0" smtClean="0">
                <a:solidFill>
                  <a:schemeClr val="accent2">
                    <a:lumMod val="75000"/>
                  </a:schemeClr>
                </a:solidFill>
              </a:rPr>
              <a:t>W. Arthur Lewis </a:t>
            </a:r>
            <a:r>
              <a:rPr lang="en-IN" sz="2800" dirty="0" smtClean="0"/>
              <a:t>in the mid-1950s and latter modified , formalised and extended by </a:t>
            </a:r>
            <a:r>
              <a:rPr lang="en-IN" sz="2800" dirty="0" smtClean="0">
                <a:solidFill>
                  <a:schemeClr val="accent2">
                    <a:lumMod val="75000"/>
                  </a:schemeClr>
                </a:solidFill>
              </a:rPr>
              <a:t>John Fei and Gaustav Ranis.</a:t>
            </a:r>
          </a:p>
          <a:p>
            <a:pPr>
              <a:buFont typeface="Arial" charset="0"/>
              <a:buChar char="•"/>
            </a:pPr>
            <a:r>
              <a:rPr lang="en-IN" sz="2800" dirty="0" smtClean="0"/>
              <a:t>The Lewis two-sector model became the general theory of development process in surplus labour Third World nations during the most of the 1960s and early 1970s. It still has many adherents today.</a:t>
            </a:r>
          </a:p>
          <a:p>
            <a:endParaRPr lang="en-IN"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609600"/>
            <a:ext cx="7848600" cy="5693866"/>
          </a:xfrm>
          <a:prstGeom prst="rect">
            <a:avLst/>
          </a:prstGeom>
          <a:noFill/>
        </p:spPr>
        <p:txBody>
          <a:bodyPr wrap="square" rtlCol="0">
            <a:spAutoFit/>
          </a:bodyPr>
          <a:lstStyle/>
          <a:p>
            <a:pPr>
              <a:buFont typeface="Arial" charset="0"/>
              <a:buChar char="•"/>
            </a:pPr>
            <a:r>
              <a:rPr lang="en-IN" sz="2800" dirty="0" smtClean="0"/>
              <a:t>This essay is written in the classical tradition, making the classical assumption and asking the classical question.</a:t>
            </a:r>
          </a:p>
          <a:p>
            <a:pPr>
              <a:buFont typeface="Arial" charset="0"/>
              <a:buChar char="•"/>
            </a:pPr>
            <a:r>
              <a:rPr lang="en-IN" sz="2800" dirty="0" smtClean="0"/>
              <a:t>The classics, from Smith to Marx, all assumed or argued that an unlimited supply of labour was available at subsistence wages. They then enquired how production grows through time. </a:t>
            </a:r>
            <a:r>
              <a:rPr lang="en-US" sz="2800" dirty="0" smtClean="0"/>
              <a:t>They found the answer in capital accumulation, which they explained in terms of their analysis of the distribution of income.</a:t>
            </a:r>
          </a:p>
          <a:p>
            <a:pPr>
              <a:buFont typeface="Arial" charset="0"/>
              <a:buChar char="•"/>
            </a:pPr>
            <a:r>
              <a:rPr lang="en-IN" sz="2800" dirty="0" smtClean="0"/>
              <a:t>Classical systems thus determined simultaneously income distribution and income growth, with the relative prices of commodities as a major by product.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990600"/>
            <a:ext cx="7772400" cy="6124754"/>
          </a:xfrm>
          <a:prstGeom prst="rect">
            <a:avLst/>
          </a:prstGeom>
          <a:noFill/>
        </p:spPr>
        <p:txBody>
          <a:bodyPr wrap="square" rtlCol="0">
            <a:spAutoFit/>
          </a:bodyPr>
          <a:lstStyle/>
          <a:p>
            <a:pPr>
              <a:buFont typeface="Arial" charset="0"/>
              <a:buChar char="•"/>
            </a:pPr>
            <a:r>
              <a:rPr lang="en-IN" sz="2800" dirty="0" smtClean="0"/>
              <a:t>The purpose of this essay “ Economic Development with Unlimited Supplies of Labour” is to see what can be made of the classical framework in solving problems of distribution, accumulation and growth,first in closed and then in open economy.</a:t>
            </a:r>
          </a:p>
          <a:p>
            <a:pPr>
              <a:buFont typeface="Arial" charset="0"/>
              <a:buChar char="•"/>
            </a:pPr>
            <a:r>
              <a:rPr lang="en-IN" sz="2800" dirty="0" smtClean="0"/>
              <a:t>This two sector theory-</a:t>
            </a:r>
            <a:r>
              <a:rPr lang="en-IN" sz="2800" dirty="0" smtClean="0">
                <a:solidFill>
                  <a:schemeClr val="accent2">
                    <a:lumMod val="75000"/>
                  </a:schemeClr>
                </a:solidFill>
              </a:rPr>
              <a:t>subsistence sector </a:t>
            </a:r>
            <a:r>
              <a:rPr lang="en-IN" sz="2800" dirty="0" smtClean="0"/>
              <a:t>and </a:t>
            </a:r>
            <a:r>
              <a:rPr lang="en-IN" sz="2800" dirty="0" smtClean="0">
                <a:solidFill>
                  <a:schemeClr val="accent2">
                    <a:lumMod val="75000"/>
                  </a:schemeClr>
                </a:solidFill>
              </a:rPr>
              <a:t>capitalist sector</a:t>
            </a:r>
            <a:r>
              <a:rPr lang="en-IN" sz="2800" dirty="0" smtClean="0"/>
              <a:t>, has great analytical value. It explains how low capital formation takes place in underdeveloped countries which have abundance of labour and scarcity of capital.</a:t>
            </a:r>
          </a:p>
          <a:p>
            <a:pPr>
              <a:buFont typeface="Arial" charset="0"/>
              <a:buChar char="•"/>
            </a:pPr>
            <a:r>
              <a:rPr lang="en-IN" sz="2800" dirty="0" smtClean="0"/>
              <a:t>The problem of credit, inflation, population growth, technological progress  and international trade gives the theory a touch of realism.</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467600" cy="5693866"/>
          </a:xfrm>
          <a:prstGeom prst="rect">
            <a:avLst/>
          </a:prstGeom>
          <a:noFill/>
        </p:spPr>
        <p:txBody>
          <a:bodyPr wrap="square" rtlCol="0">
            <a:spAutoFit/>
          </a:bodyPr>
          <a:lstStyle/>
          <a:p>
            <a:endParaRPr lang="en-IN" sz="2800" dirty="0" smtClean="0"/>
          </a:p>
          <a:p>
            <a:pPr>
              <a:buFont typeface="Arial" charset="0"/>
              <a:buChar char="•"/>
            </a:pPr>
            <a:r>
              <a:rPr lang="en-IN" sz="2800" dirty="0" smtClean="0"/>
              <a:t>In the Lewis model, the underdeveloped economy consists of two sectors:</a:t>
            </a:r>
          </a:p>
          <a:p>
            <a:r>
              <a:rPr lang="en-IN" sz="2800" dirty="0" smtClean="0"/>
              <a:t>   i. A traditional, overpopulated rural </a:t>
            </a:r>
            <a:r>
              <a:rPr lang="en-IN" sz="2800" dirty="0" smtClean="0">
                <a:solidFill>
                  <a:schemeClr val="accent2">
                    <a:lumMod val="75000"/>
                  </a:schemeClr>
                </a:solidFill>
              </a:rPr>
              <a:t>subsistence sector</a:t>
            </a:r>
            <a:r>
              <a:rPr lang="en-IN" sz="2800" dirty="0" smtClean="0"/>
              <a:t> characterised by zero marginal labour productivity – a situation that permits Lewis to classify this as surplus labour in the sense that it can be withdrawn from traditional agriculture sector without any loss of output.</a:t>
            </a:r>
          </a:p>
          <a:p>
            <a:r>
              <a:rPr lang="en-IN" sz="2800" dirty="0" smtClean="0"/>
              <a:t>   ii. A high productivity modern urban industrial sector i.e. </a:t>
            </a:r>
            <a:r>
              <a:rPr lang="en-IN" sz="2800" dirty="0" smtClean="0">
                <a:solidFill>
                  <a:schemeClr val="accent2">
                    <a:lumMod val="75000"/>
                  </a:schemeClr>
                </a:solidFill>
              </a:rPr>
              <a:t>Capitalist sector </a:t>
            </a:r>
            <a:r>
              <a:rPr lang="en-IN" sz="2800" dirty="0" smtClean="0"/>
              <a:t>into which labour from subsistence sector is gradually transferred.</a:t>
            </a:r>
          </a:p>
          <a:p>
            <a:pPr>
              <a:buFont typeface="Arial" charset="0"/>
              <a:buChar char="•"/>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52400"/>
            <a:ext cx="7772400" cy="5693866"/>
          </a:xfrm>
          <a:prstGeom prst="rect">
            <a:avLst/>
          </a:prstGeom>
          <a:noFill/>
        </p:spPr>
        <p:txBody>
          <a:bodyPr wrap="square" rtlCol="0">
            <a:spAutoFit/>
          </a:bodyPr>
          <a:lstStyle/>
          <a:p>
            <a:endParaRPr lang="en-IN" sz="2800" dirty="0" smtClean="0"/>
          </a:p>
          <a:p>
            <a:pPr>
              <a:buFont typeface="Arial" charset="0"/>
              <a:buChar char="•"/>
            </a:pPr>
            <a:r>
              <a:rPr lang="en-IN" sz="2800" dirty="0" smtClean="0"/>
              <a:t> The primary focus of the model is on both the process of labour transfer and the growth of output and employment in modern sector.</a:t>
            </a:r>
          </a:p>
          <a:p>
            <a:pPr>
              <a:buFont typeface="Arial" charset="0"/>
              <a:buChar char="•"/>
            </a:pPr>
            <a:r>
              <a:rPr lang="en-IN" sz="2800" dirty="0" smtClean="0"/>
              <a:t>Both labour transfer and modern-sector employment growth are brought about by ouput expasion in that sector.</a:t>
            </a:r>
          </a:p>
          <a:p>
            <a:pPr>
              <a:buFont typeface="Arial" charset="0"/>
              <a:buChar char="•"/>
            </a:pPr>
            <a:r>
              <a:rPr lang="en-IN" sz="2800" dirty="0" smtClean="0"/>
              <a:t>The speed with which this expansion occurs is determined by the rate of industrial investment and capital accumulation in the modern sector.</a:t>
            </a:r>
          </a:p>
          <a:p>
            <a:pPr>
              <a:buFont typeface="Arial" charset="0"/>
              <a:buChar char="•"/>
            </a:pPr>
            <a:r>
              <a:rPr lang="en-IN" sz="2800" dirty="0" smtClean="0"/>
              <a:t>Such investment is made possible by the excess of modern-sector profits over wages on the assumption that capitalists reinvest all their profits.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685800"/>
            <a:ext cx="7391400" cy="4401205"/>
          </a:xfrm>
          <a:prstGeom prst="rect">
            <a:avLst/>
          </a:prstGeom>
          <a:noFill/>
        </p:spPr>
        <p:txBody>
          <a:bodyPr wrap="square" rtlCol="0">
            <a:spAutoFit/>
          </a:bodyPr>
          <a:lstStyle/>
          <a:p>
            <a:endParaRPr lang="en-IN" sz="2800" dirty="0" smtClean="0"/>
          </a:p>
          <a:p>
            <a:pPr>
              <a:buFont typeface="Arial" charset="0"/>
              <a:buChar char="•"/>
            </a:pPr>
            <a:r>
              <a:rPr lang="en-IN" sz="2800" dirty="0" smtClean="0"/>
              <a:t>Finally, assumed that the level of wages in the urban industrial sector was constant, detrmined as a given premium over a fixed average subsistence level of wages in the traditional agriculture sector.</a:t>
            </a:r>
          </a:p>
          <a:p>
            <a:pPr>
              <a:buFont typeface="Arial" charset="0"/>
              <a:buChar char="•"/>
            </a:pPr>
            <a:r>
              <a:rPr lang="en-IN" sz="2800" dirty="0" smtClean="0"/>
              <a:t>At the constant urban wage, the supply curve of rural labour to the modern sector is considered to be perfectly elastic. </a:t>
            </a:r>
            <a:endParaRPr lang="en-US" sz="2800" dirty="0" smtClean="0"/>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1000"/>
            <a:ext cx="8077200" cy="5262979"/>
          </a:xfrm>
          <a:prstGeom prst="rect">
            <a:avLst/>
          </a:prstGeom>
          <a:noFill/>
        </p:spPr>
        <p:txBody>
          <a:bodyPr wrap="square" rtlCol="0">
            <a:spAutoFit/>
          </a:bodyPr>
          <a:lstStyle/>
          <a:p>
            <a:r>
              <a:rPr lang="en-IN" sz="2800" dirty="0" smtClean="0">
                <a:solidFill>
                  <a:schemeClr val="accent2"/>
                </a:solidFill>
              </a:rPr>
              <a:t>Growth Process:</a:t>
            </a:r>
          </a:p>
          <a:p>
            <a:pPr>
              <a:buFont typeface="Arial" charset="0"/>
              <a:buChar char="•"/>
            </a:pPr>
            <a:r>
              <a:rPr lang="en-IN" sz="2800" dirty="0" smtClean="0"/>
              <a:t>The process of modern-sector self-sustaining growth and employment expansion   continue untill all surplus labour absorbed in the new industrial sector.</a:t>
            </a:r>
          </a:p>
          <a:p>
            <a:pPr>
              <a:buFont typeface="Arial" charset="0"/>
              <a:buChar char="•"/>
            </a:pPr>
            <a:r>
              <a:rPr lang="en-IN" sz="2800" dirty="0" smtClean="0"/>
              <a:t>In underdeveloped countries there exists large reservoirs of labour whose marginal productivity is almost zero or negative. </a:t>
            </a:r>
          </a:p>
          <a:p>
            <a:pPr>
              <a:buFont typeface="Arial" charset="0"/>
              <a:buChar char="•"/>
            </a:pPr>
            <a:r>
              <a:rPr lang="en-IN" sz="2800" dirty="0" smtClean="0"/>
              <a:t>It is available in unlimited quantities at a wage equal to the subsistence levels of living plus a margin sufficient to overcome the friction of moving from the ‘Subsistence sector’ to the ‘Capitalist sector’ which may be called ‘ </a:t>
            </a:r>
            <a:r>
              <a:rPr lang="en-IN" sz="2800" dirty="0" smtClean="0">
                <a:solidFill>
                  <a:schemeClr val="accent2">
                    <a:lumMod val="75000"/>
                  </a:schemeClr>
                </a:solidFill>
              </a:rPr>
              <a:t>Subsistence-plus</a:t>
            </a:r>
            <a:r>
              <a:rPr lang="en-IN" sz="2800" dirty="0" smtClean="0"/>
              <a:t>’ wage.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5262979"/>
          </a:xfrm>
          <a:prstGeom prst="rect">
            <a:avLst/>
          </a:prstGeom>
          <a:noFill/>
        </p:spPr>
        <p:txBody>
          <a:bodyPr wrap="square" rtlCol="0">
            <a:spAutoFit/>
          </a:bodyPr>
          <a:lstStyle/>
          <a:p>
            <a:pPr>
              <a:buFont typeface="Arial" charset="0"/>
              <a:buChar char="•"/>
            </a:pPr>
            <a:r>
              <a:rPr lang="en-IN" sz="2800" dirty="0" smtClean="0"/>
              <a:t>The capitalist sector needs skilled workers. But Lewis maintains that skilled labour is only temporary bottleneck and can be removed by providing training facility to unskilled labours.</a:t>
            </a:r>
          </a:p>
          <a:p>
            <a:pPr>
              <a:buFont typeface="Arial" charset="0"/>
              <a:buChar char="•"/>
            </a:pPr>
            <a:endParaRPr lang="en-IN" sz="2800" dirty="0" smtClean="0"/>
          </a:p>
          <a:p>
            <a:pPr>
              <a:buFont typeface="Arial" charset="0"/>
              <a:buChar char="•"/>
            </a:pPr>
            <a:r>
              <a:rPr lang="en-IN" sz="2800" dirty="0" smtClean="0"/>
              <a:t>Thereafter, additional workers can be withdrawn from the agricuture sector only at a higher cost of lost food production because the declining labour-to-land ratio means that the marginal product of rural labour is no longer zero .</a:t>
            </a:r>
          </a:p>
          <a:p>
            <a:pPr>
              <a:buFont typeface="Arial" charset="0"/>
              <a:buChar char="•"/>
            </a:pPr>
            <a:endParaRPr lang="en-IN" sz="2800" dirty="0" smtClean="0"/>
          </a:p>
          <a:p>
            <a:pPr>
              <a:buFont typeface="Arial" charset="0"/>
              <a:buChar char="•"/>
            </a:pPr>
            <a:endParaRPr lang="en-IN" sz="2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1379</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EDPU</dc:creator>
  <cp:lastModifiedBy>Economics Department Patna University</cp:lastModifiedBy>
  <cp:revision>77</cp:revision>
  <dcterms:created xsi:type="dcterms:W3CDTF">2006-08-16T00:00:00Z</dcterms:created>
  <dcterms:modified xsi:type="dcterms:W3CDTF">2020-04-10T09:33:46Z</dcterms:modified>
</cp:coreProperties>
</file>